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9" r:id="rId3"/>
    <p:sldId id="270" r:id="rId4"/>
    <p:sldId id="268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97"/>
    <p:restoredTop sz="94690"/>
  </p:normalViewPr>
  <p:slideViewPr>
    <p:cSldViewPr snapToGrid="0" snapToObjects="1">
      <p:cViewPr varScale="1">
        <p:scale>
          <a:sx n="63" d="100"/>
          <a:sy n="63" d="100"/>
        </p:scale>
        <p:origin x="184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16988A-7E9F-7B43-A741-96C0E72AF6A6}" type="datetimeFigureOut">
              <a:rPr lang="en-US" smtClean="0"/>
              <a:t>9/30/17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A3F386-915A-7B40-A616-5EF56DF9B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089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smtClean="0">
                <a:solidFill>
                  <a:schemeClr val="tx1"/>
                </a:solidFill>
              </a:rPr>
              <a:t># of positively selected</a:t>
            </a:r>
            <a:r>
              <a:rPr lang="en-US" sz="1200" b="1" baseline="0" dirty="0" smtClean="0">
                <a:solidFill>
                  <a:schemeClr val="tx1"/>
                </a:solidFill>
              </a:rPr>
              <a:t> sites</a:t>
            </a:r>
            <a:endParaRPr lang="en-US" sz="1200" b="1" dirty="0" smtClean="0"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F455D7-87FC-9642-BFAF-719C44C2433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547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F455D7-87FC-9642-BFAF-719C44C243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720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F455D7-87FC-9642-BFAF-719C44C243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960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F455D7-87FC-9642-BFAF-719C44C2433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718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31F58-04CA-2B48-B4E5-CF1AC26F05B3}" type="datetimeFigureOut">
              <a:rPr lang="en-US" smtClean="0"/>
              <a:t>9/30/17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95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31F58-04CA-2B48-B4E5-CF1AC26F05B3}" type="datetimeFigureOut">
              <a:rPr lang="en-US" smtClean="0"/>
              <a:t>9/30/17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06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31F58-04CA-2B48-B4E5-CF1AC26F05B3}" type="datetimeFigureOut">
              <a:rPr lang="en-US" smtClean="0"/>
              <a:t>9/30/17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174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31F58-04CA-2B48-B4E5-CF1AC26F05B3}" type="datetimeFigureOut">
              <a:rPr lang="en-US" smtClean="0"/>
              <a:t>9/30/17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39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31F58-04CA-2B48-B4E5-CF1AC26F05B3}" type="datetimeFigureOut">
              <a:rPr lang="en-US" smtClean="0"/>
              <a:t>9/30/17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71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31F58-04CA-2B48-B4E5-CF1AC26F05B3}" type="datetimeFigureOut">
              <a:rPr lang="en-US" smtClean="0"/>
              <a:t>9/30/17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82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31F58-04CA-2B48-B4E5-CF1AC26F05B3}" type="datetimeFigureOut">
              <a:rPr lang="en-US" smtClean="0"/>
              <a:t>9/30/17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221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31F58-04CA-2B48-B4E5-CF1AC26F05B3}" type="datetimeFigureOut">
              <a:rPr lang="en-US" smtClean="0"/>
              <a:t>9/30/17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26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31F58-04CA-2B48-B4E5-CF1AC26F05B3}" type="datetimeFigureOut">
              <a:rPr lang="en-US" smtClean="0"/>
              <a:t>9/30/17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907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31F58-04CA-2B48-B4E5-CF1AC26F05B3}" type="datetimeFigureOut">
              <a:rPr lang="en-US" smtClean="0"/>
              <a:t>9/30/17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421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31F58-04CA-2B48-B4E5-CF1AC26F05B3}" type="datetimeFigureOut">
              <a:rPr lang="en-US" smtClean="0"/>
              <a:t>9/30/17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135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31F58-04CA-2B48-B4E5-CF1AC26F05B3}" type="datetimeFigureOut">
              <a:rPr lang="en-US" smtClean="0"/>
              <a:t>9/30/17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245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log.minitab.com/blog/adventures-in-statistics-2/choosing-between-a-nonparametric-test-and-a-parametric-test" TargetMode="Externa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NUL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058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spread() </a:t>
            </a:r>
            <a:r>
              <a:rPr lang="en-US" dirty="0"/>
              <a:t>makes </a:t>
            </a:r>
            <a:r>
              <a:rPr lang="en-US" dirty="0" smtClean="0"/>
              <a:t>narrow tables wide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854746" y="5144357"/>
            <a:ext cx="7067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2000" b="1" dirty="0" smtClean="0">
                <a:latin typeface="Monaco" charset="0"/>
                <a:ea typeface="Monaco" charset="0"/>
                <a:cs typeface="Monaco" charset="0"/>
              </a:rPr>
              <a:t>data %&gt;% spread(</a:t>
            </a:r>
            <a:r>
              <a:rPr lang="is-IS" sz="2000" b="1" dirty="0" smtClean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time</a:t>
            </a:r>
            <a:r>
              <a:rPr lang="is-IS" sz="2000" b="1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is-IS" sz="2000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measure</a:t>
            </a:r>
            <a:r>
              <a:rPr lang="is-IS" sz="2000" b="1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1716" y="2836033"/>
            <a:ext cx="68136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tree treat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time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  measure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endParaRPr lang="is-IS" b="1" dirty="0" smtClean="0">
              <a:latin typeface="Monaco" charset="0"/>
              <a:ea typeface="Monaco" charset="0"/>
              <a:cs typeface="Monaco" charset="0"/>
            </a:endParaRP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t152   4.51</a:t>
            </a:r>
          </a:p>
          <a:p>
            <a:pPr lvl="1"/>
            <a:r>
              <a:rPr lang="is-IS" dirty="0">
                <a:latin typeface="Monaco" charset="0"/>
                <a:ea typeface="Monaco" charset="0"/>
                <a:cs typeface="Monaco" charset="0"/>
              </a:rPr>
              <a:t>1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  ozone   t174   4.98</a:t>
            </a:r>
          </a:p>
          <a:p>
            <a:pPr lvl="1"/>
            <a:r>
              <a:rPr lang="is-IS" dirty="0">
                <a:latin typeface="Monaco" charset="0"/>
                <a:ea typeface="Monaco" charset="0"/>
                <a:cs typeface="Monaco" charset="0"/>
              </a:rPr>
              <a:t>1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  ozone   t201   5.41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  ozone   t227   5.90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  ozone   t258   6.15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...</a:t>
            </a:r>
          </a:p>
          <a:p>
            <a:pPr lvl="1"/>
            <a:endParaRPr lang="is-IS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557433" y="2836033"/>
            <a:ext cx="669531" cy="186294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493782" y="2836032"/>
            <a:ext cx="1088454" cy="186294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60235" y="3388595"/>
            <a:ext cx="3490535" cy="238929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triped Right Arrow 12"/>
          <p:cNvSpPr/>
          <p:nvPr/>
        </p:nvSpPr>
        <p:spPr>
          <a:xfrm>
            <a:off x="5125702" y="3508059"/>
            <a:ext cx="799804" cy="423672"/>
          </a:xfrm>
          <a:prstGeom prst="stripedRigh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6126480" y="3068303"/>
            <a:ext cx="58930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tree treat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t152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t174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t201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t227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t258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4.51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4.98 5.41 5.90 6.15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2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4.24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4.20 4.68 4.92 4.96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3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ozone   3.98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4.36 4.79 4.99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5.03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203958" y="3043492"/>
            <a:ext cx="3435928" cy="33461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49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animBg="1"/>
      <p:bldP spid="9" grpId="0" animBg="1"/>
      <p:bldP spid="12" grpId="0" animBg="1"/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separate() </a:t>
            </a:r>
            <a:r>
              <a:rPr lang="en-US" dirty="0" smtClean="0"/>
              <a:t>separates columns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7817" y="2208236"/>
            <a:ext cx="68136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tree treat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time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  measure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endParaRPr lang="is-IS" b="1" dirty="0" smtClean="0">
              <a:latin typeface="Monaco" charset="0"/>
              <a:ea typeface="Monaco" charset="0"/>
              <a:cs typeface="Monaco" charset="0"/>
            </a:endParaRP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t152   4.51</a:t>
            </a:r>
          </a:p>
          <a:p>
            <a:pPr lvl="1"/>
            <a:r>
              <a:rPr lang="is-IS" dirty="0">
                <a:latin typeface="Monaco" charset="0"/>
                <a:ea typeface="Monaco" charset="0"/>
                <a:cs typeface="Monaco" charset="0"/>
              </a:rPr>
              <a:t>1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  ozone   t174   4.98</a:t>
            </a:r>
          </a:p>
          <a:p>
            <a:pPr lvl="1"/>
            <a:r>
              <a:rPr lang="is-IS" dirty="0">
                <a:latin typeface="Monaco" charset="0"/>
                <a:ea typeface="Monaco" charset="0"/>
                <a:cs typeface="Monaco" charset="0"/>
              </a:rPr>
              <a:t>1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  ozone   t201   5.41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  ozone   t227   5.90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  ozone   t258   6.15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...</a:t>
            </a:r>
          </a:p>
          <a:p>
            <a:pPr lvl="1"/>
            <a:endParaRPr lang="is-IS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92513" y="2392901"/>
            <a:ext cx="58930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tree treat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t152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t174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t201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t227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t258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4.51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4.98 5.41 5.90 6.15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2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4.24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4.20 4.68 4.92 4.96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3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ozone   3.98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4.36 4.79 4.99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5.03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6571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unite() </a:t>
            </a:r>
            <a:r>
              <a:rPr lang="mr-IN" dirty="0" smtClean="0"/>
              <a:t>…</a:t>
            </a:r>
            <a:r>
              <a:rPr lang="en-US" dirty="0" smtClean="0"/>
              <a:t>unites columns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7817" y="2208236"/>
            <a:ext cx="68136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tree treat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time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  measure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endParaRPr lang="is-IS" b="1" dirty="0" smtClean="0">
              <a:latin typeface="Monaco" charset="0"/>
              <a:ea typeface="Monaco" charset="0"/>
              <a:cs typeface="Monaco" charset="0"/>
            </a:endParaRP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t152   4.51</a:t>
            </a:r>
          </a:p>
          <a:p>
            <a:pPr lvl="1"/>
            <a:r>
              <a:rPr lang="is-IS" dirty="0">
                <a:latin typeface="Monaco" charset="0"/>
                <a:ea typeface="Monaco" charset="0"/>
                <a:cs typeface="Monaco" charset="0"/>
              </a:rPr>
              <a:t>1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  ozone   t174   4.98</a:t>
            </a:r>
          </a:p>
          <a:p>
            <a:pPr lvl="1"/>
            <a:r>
              <a:rPr lang="is-IS" dirty="0">
                <a:latin typeface="Monaco" charset="0"/>
                <a:ea typeface="Monaco" charset="0"/>
                <a:cs typeface="Monaco" charset="0"/>
              </a:rPr>
              <a:t>1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  ozone   t201   5.41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  ozone   t227   5.90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  ozone   t258   6.15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...</a:t>
            </a:r>
          </a:p>
          <a:p>
            <a:pPr lvl="1"/>
            <a:endParaRPr lang="is-IS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92513" y="2392901"/>
            <a:ext cx="58930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tree treat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t152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t174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t201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t227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t258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4.51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4.98 5.41 5.90 6.15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2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4.24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4.20 4.68 4.92 4.96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3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ozone   3.98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4.36 4.79 4.99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5.03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46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Brief return to </a:t>
            </a:r>
            <a:r>
              <a:rPr lang="en-US" dirty="0" err="1" smtClean="0"/>
              <a:t>dplyr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Joining related data frames</a:t>
            </a:r>
          </a:p>
          <a:p>
            <a:endParaRPr lang="en-US" dirty="0"/>
          </a:p>
          <a:p>
            <a:r>
              <a:rPr lang="en-US" dirty="0" err="1" smtClean="0"/>
              <a:t>inner_join</a:t>
            </a:r>
            <a:r>
              <a:rPr lang="en-US" dirty="0" smtClean="0"/>
              <a:t>()</a:t>
            </a:r>
          </a:p>
          <a:p>
            <a:r>
              <a:rPr lang="en-US" dirty="0" err="1" smtClean="0"/>
              <a:t>outer_join</a:t>
            </a:r>
            <a:r>
              <a:rPr lang="en-US" dirty="0" smtClean="0"/>
              <a:t>()</a:t>
            </a:r>
          </a:p>
          <a:p>
            <a:r>
              <a:rPr lang="en-US" dirty="0" smtClean="0"/>
              <a:t>left_join()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939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Estimation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</a:t>
            </a:r>
            <a:r>
              <a:rPr lang="en-US" b="1" dirty="0"/>
              <a:t>estimator </a:t>
            </a:r>
            <a:r>
              <a:rPr lang="en-US" dirty="0"/>
              <a:t>is a statistic </a:t>
            </a:r>
            <a:r>
              <a:rPr lang="en-US" dirty="0" smtClean="0"/>
              <a:t>(~formula) for </a:t>
            </a:r>
            <a:r>
              <a:rPr lang="en-US" dirty="0"/>
              <a:t>estimating a </a:t>
            </a:r>
            <a:r>
              <a:rPr lang="en-US" dirty="0" smtClean="0"/>
              <a:t>parameter</a:t>
            </a:r>
            <a:endParaRPr lang="en-US" dirty="0"/>
          </a:p>
          <a:p>
            <a:r>
              <a:rPr lang="en-US" dirty="0" smtClean="0"/>
              <a:t>A good estimator is </a:t>
            </a:r>
            <a:r>
              <a:rPr lang="en-US" b="1" dirty="0" smtClean="0"/>
              <a:t>unbiased</a:t>
            </a:r>
          </a:p>
          <a:p>
            <a:pPr lvl="1"/>
            <a:r>
              <a:rPr lang="en-US" dirty="0" smtClean="0"/>
              <a:t>The expected value (expectation) of the estimator should equal the parameter being estimated</a:t>
            </a:r>
            <a:endParaRPr lang="en-US" b="1" dirty="0" smtClean="0"/>
          </a:p>
          <a:p>
            <a:pPr lvl="1"/>
            <a:r>
              <a:rPr lang="en-US" dirty="0" smtClean="0"/>
              <a:t>Mean of the sampling distribution of the statistic should equal the parameter being estimated </a:t>
            </a:r>
          </a:p>
          <a:p>
            <a:r>
              <a:rPr lang="en-US" dirty="0" smtClean="0"/>
              <a:t>A good estimator is </a:t>
            </a:r>
            <a:r>
              <a:rPr lang="en-US" b="1" dirty="0" smtClean="0"/>
              <a:t>consistent</a:t>
            </a:r>
            <a:endParaRPr lang="en-US" dirty="0" smtClean="0"/>
          </a:p>
          <a:p>
            <a:pPr lvl="1"/>
            <a:r>
              <a:rPr lang="en-US" dirty="0"/>
              <a:t>I</a:t>
            </a:r>
            <a:r>
              <a:rPr lang="en-US" dirty="0" smtClean="0"/>
              <a:t>ncreasing </a:t>
            </a:r>
            <a:r>
              <a:rPr lang="en-US" dirty="0"/>
              <a:t>the sample size produces an estimate with smaller </a:t>
            </a:r>
            <a:r>
              <a:rPr lang="en-US" dirty="0" smtClean="0"/>
              <a:t>SE</a:t>
            </a:r>
            <a:r>
              <a:rPr lang="en-US" dirty="0"/>
              <a:t> </a:t>
            </a:r>
            <a:endParaRPr lang="en-US" dirty="0" smtClean="0"/>
          </a:p>
          <a:p>
            <a:r>
              <a:rPr lang="en-US" dirty="0" smtClean="0"/>
              <a:t>A good estimator is </a:t>
            </a:r>
            <a:r>
              <a:rPr lang="en-US" b="1" dirty="0" smtClean="0"/>
              <a:t>efficient</a:t>
            </a:r>
            <a:endParaRPr lang="en-US" dirty="0" smtClean="0"/>
          </a:p>
          <a:p>
            <a:pPr lvl="1"/>
            <a:r>
              <a:rPr lang="en-US" dirty="0" smtClean="0"/>
              <a:t>Has the smallest SE among any estimator you could have chosen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977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Point estimation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 smtClean="0"/>
                  <a:t>If </a:t>
                </a:r>
                <a:r>
                  <a:rPr lang="en-US" i="1" dirty="0" smtClean="0"/>
                  <a:t>X </a:t>
                </a:r>
                <a:r>
                  <a:rPr lang="en-US" dirty="0" smtClean="0"/>
                  <a:t>is a </a:t>
                </a:r>
                <a:r>
                  <a:rPr lang="en-US" dirty="0"/>
                  <a:t>binomial random variable with parameters </a:t>
                </a:r>
                <a:r>
                  <a:rPr lang="en-US" i="1" dirty="0"/>
                  <a:t>n </a:t>
                </a:r>
                <a:r>
                  <a:rPr lang="en-US" dirty="0"/>
                  <a:t>and </a:t>
                </a:r>
                <a:r>
                  <a:rPr lang="en-US" i="1" dirty="0" smtClean="0"/>
                  <a:t>p</a:t>
                </a:r>
                <a:r>
                  <a:rPr lang="mr-IN" dirty="0" smtClean="0"/>
                  <a:t>…</a:t>
                </a:r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charset="0"/>
                          </a:rPr>
                          <m:t>𝑝</m:t>
                        </m:r>
                      </m:e>
                    </m:acc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mr-IN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</a:rPr>
                          <m:t>𝑘</m:t>
                        </m:r>
                      </m:num>
                      <m:den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den>
                    </m:f>
                  </m:oMath>
                </a14:m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𝑆𝐸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𝑝</m:t>
                            </m:r>
                          </m:e>
                        </m:acc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 </m:t>
                    </m:r>
                    <m:rad>
                      <m:radPr>
                        <m:degHide m:val="on"/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radPr>
                      <m:deg/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𝑝</m:t>
                            </m:r>
                          </m:e>
                        </m:acc>
                        <m:r>
                          <a:rPr lang="en-US" b="0" i="1" smtClean="0">
                            <a:latin typeface="Cambria Math" charset="0"/>
                          </a:rPr>
                          <m:t>(1−</m:t>
                        </m:r>
                        <m:acc>
                          <m:accPr>
                            <m:chr m:val="̂"/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𝑝</m:t>
                            </m:r>
                          </m:e>
                        </m:acc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e>
                    </m:rad>
                  </m:oMath>
                </a14:m>
                <a:endParaRPr lang="en-US" dirty="0" smtClean="0"/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If </a:t>
                </a:r>
                <a:r>
                  <a:rPr lang="en-US" i="1" dirty="0"/>
                  <a:t>X </a:t>
                </a:r>
                <a:r>
                  <a:rPr lang="en-US" dirty="0" smtClean="0"/>
                  <a:t>is a continuous </a:t>
                </a:r>
                <a:r>
                  <a:rPr lang="en-US" dirty="0" err="1" smtClean="0"/>
                  <a:t>r.v</a:t>
                </a:r>
                <a:r>
                  <a:rPr lang="en-US" dirty="0" smtClean="0"/>
                  <a:t>. distributed with a mean</a:t>
                </a:r>
                <a:r>
                  <a:rPr lang="en-US" dirty="0" smtClean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𝜇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 …</m:t>
                    </m:r>
                  </m:oMath>
                </a14:m>
                <a:endParaRPr lang="en-US" i="1" dirty="0" smtClean="0"/>
              </a:p>
              <a:p>
                <a:pPr lvl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𝜇</m:t>
                        </m:r>
                        <m:r>
                          <m:rPr>
                            <m:nor/>
                          </m:rPr>
                          <a:rPr lang="en-US" dirty="0"/>
                          <m:t> </m:t>
                        </m:r>
                      </m:e>
                    </m:acc>
                    <m:r>
                      <a:rPr lang="en-US" b="0" i="1" smtClean="0">
                        <a:latin typeface="Cambria Math" charset="0"/>
                      </a:rPr>
                      <m:t>= </m:t>
                    </m:r>
                    <m:acc>
                      <m:accPr>
                        <m:chr m:val="̅"/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</m:acc>
                  </m:oMath>
                </a14:m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mr-IN" i="1">
                            <a:latin typeface="Cambria Math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is-IS" i="1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𝑛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(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̅"/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</m:acc>
                                <m:r>
                                  <a:rPr lang="en-US" i="1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num>
                      <m:den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  <m:r>
                          <a:rPr lang="en-US" i="1">
                            <a:latin typeface="Cambria Math" charset="0"/>
                          </a:rPr>
                          <m:t>−1</m:t>
                        </m:r>
                      </m:den>
                    </m:f>
                  </m:oMath>
                </a14:m>
                <a:r>
                  <a:rPr lang="mr-IN" dirty="0"/>
                  <a:t/>
                </a:r>
                <a:br>
                  <a:rPr lang="mr-IN" dirty="0"/>
                </a:br>
                <a:endParaRPr lang="mr-IN" dirty="0"/>
              </a:p>
              <a:p>
                <a:endParaRPr lang="en-US" dirty="0" smtClean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44257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Contingency tables: Stratified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Real life example: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 end up with 350 of these tables, one per protein: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9952" y="2033744"/>
            <a:ext cx="5150223" cy="1140101"/>
          </a:xfrm>
          <a:prstGeom prst="rect">
            <a:avLst/>
          </a:prstGeom>
        </p:spPr>
      </p:pic>
      <p:graphicFrame>
        <p:nvGraphicFramePr>
          <p:cNvPr id="5" name="Content Placeholder 3"/>
          <p:cNvGraphicFramePr>
            <a:graphicFrameLocks/>
          </p:cNvGraphicFramePr>
          <p:nvPr/>
        </p:nvGraphicFramePr>
        <p:xfrm>
          <a:off x="1640543" y="4634142"/>
          <a:ext cx="8727140" cy="1368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45809"/>
                <a:gridCol w="1899737"/>
                <a:gridCol w="3081594"/>
              </a:tblGrid>
              <a:tr h="350247">
                <a:tc>
                  <a:txBody>
                    <a:bodyPr/>
                    <a:lstStyle/>
                    <a:p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TM domain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Pooled</a:t>
                      </a:r>
                      <a:r>
                        <a:rPr lang="en-US" sz="2000" b="1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EM domain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35400">
                <a:tc>
                  <a:txBody>
                    <a:bodyPr/>
                    <a:lstStyle/>
                    <a:p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# of positively selected</a:t>
                      </a:r>
                      <a:r>
                        <a:rPr lang="en-US" sz="2000" b="1" baseline="0" dirty="0" smtClean="0">
                          <a:solidFill>
                            <a:schemeClr val="tx1"/>
                          </a:solidFill>
                        </a:rPr>
                        <a:t> sites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37258">
                <a:tc>
                  <a:txBody>
                    <a:bodyPr/>
                    <a:lstStyle/>
                    <a:p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# of not positively selected</a:t>
                      </a:r>
                      <a:r>
                        <a:rPr lang="en-US" sz="2000" b="1" baseline="0" dirty="0" smtClean="0">
                          <a:solidFill>
                            <a:schemeClr val="tx1"/>
                          </a:solidFill>
                        </a:rPr>
                        <a:t> sites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52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225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6574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Cochran-Mantel-</a:t>
            </a:r>
            <a:r>
              <a:rPr lang="en-US" smtClean="0"/>
              <a:t>Haenzsel</a:t>
            </a:r>
            <a:r>
              <a:rPr lang="en-US" dirty="0" smtClean="0"/>
              <a:t>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Performs </a:t>
            </a:r>
            <a:r>
              <a:rPr lang="en-US" i="1" dirty="0" smtClean="0"/>
              <a:t>repeated</a:t>
            </a:r>
            <a:r>
              <a:rPr lang="en-US" dirty="0" smtClean="0"/>
              <a:t> tests of independence across all my tables</a:t>
            </a:r>
          </a:p>
          <a:p>
            <a:r>
              <a:rPr lang="en-US" dirty="0" smtClean="0"/>
              <a:t>Effectively tests if the OR is consistent across tables</a:t>
            </a:r>
          </a:p>
        </p:txBody>
      </p:sp>
    </p:spTree>
    <p:extLst>
      <p:ext uri="{BB962C8B-B14F-4D97-AF65-F5344CB8AC3E}">
        <p14:creationId xmlns:p14="http://schemas.microsoft.com/office/powerpoint/2010/main" val="501052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blog.minitab.com/blog/adventures-in-statistics-2/choosing-between-a-nonparametric-test-and-a-parametric-test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http://</a:t>
            </a:r>
            <a:r>
              <a:rPr lang="en-US" dirty="0" err="1"/>
              <a:t>biostat.mc.vanderbilt.edu</a:t>
            </a:r>
            <a:r>
              <a:rPr lang="en-US" dirty="0"/>
              <a:t>/wiki/pub/Main/</a:t>
            </a:r>
            <a:r>
              <a:rPr lang="en-US" dirty="0" err="1"/>
              <a:t>AnesShortCourse</a:t>
            </a:r>
            <a:r>
              <a:rPr lang="en-US" dirty="0"/>
              <a:t>/</a:t>
            </a:r>
            <a:r>
              <a:rPr lang="en-US"/>
              <a:t>NonParametrics.pdf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7800" y="2692083"/>
            <a:ext cx="3887359" cy="348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180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Focus is on </a:t>
            </a:r>
            <a:r>
              <a:rPr lang="en-US" b="1" dirty="0" smtClean="0"/>
              <a:t>tidy </a:t>
            </a:r>
            <a:r>
              <a:rPr lang="en-US" b="1" dirty="0" err="1" smtClean="0"/>
              <a:t>dataframes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variable forms a column.</a:t>
            </a:r>
          </a:p>
          <a:p>
            <a:r>
              <a:rPr lang="en-US" dirty="0"/>
              <a:t>Each observation forms a row.</a:t>
            </a:r>
          </a:p>
          <a:p>
            <a:r>
              <a:rPr lang="en-US" dirty="0"/>
              <a:t>Each type of observational unit forms a table.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3106057"/>
            <a:ext cx="10058400" cy="3143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07199" y="2033230"/>
            <a:ext cx="43484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Tidy data provides a consistent approach to data management that greatly facilitates downstream analysis and </a:t>
            </a:r>
            <a:r>
              <a:rPr lang="en-US" dirty="0" err="1" smtClean="0">
                <a:solidFill>
                  <a:srgbClr val="FF0000"/>
                </a:solidFill>
              </a:rPr>
              <a:t>viz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7572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Messy vs tidy data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02" t="38894" b="17714"/>
          <a:stretch/>
        </p:blipFill>
        <p:spPr>
          <a:xfrm>
            <a:off x="6763656" y="2029614"/>
            <a:ext cx="4377862" cy="2893112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793" r="47496" b="16495"/>
          <a:stretch/>
        </p:blipFill>
        <p:spPr>
          <a:xfrm>
            <a:off x="1097281" y="1959428"/>
            <a:ext cx="5085806" cy="30334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19085" y="5196114"/>
            <a:ext cx="4644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are the </a:t>
            </a:r>
            <a:r>
              <a:rPr lang="en-US" b="1" dirty="0" smtClean="0"/>
              <a:t>variables</a:t>
            </a:r>
            <a:r>
              <a:rPr lang="en-US" dirty="0" smtClean="0"/>
              <a:t> in this data?</a:t>
            </a:r>
          </a:p>
          <a:p>
            <a:r>
              <a:rPr lang="en-US" dirty="0" smtClean="0"/>
              <a:t>What are the </a:t>
            </a:r>
            <a:r>
              <a:rPr lang="en-US" b="1" dirty="0" smtClean="0"/>
              <a:t>observations</a:t>
            </a:r>
            <a:r>
              <a:rPr lang="en-US" dirty="0" smtClean="0"/>
              <a:t> in this data?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520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How can we convert this table into a tidy data frame?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1097280" y="3081262"/>
          <a:ext cx="474617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7543"/>
                <a:gridCol w="1857828"/>
                <a:gridCol w="1320801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survived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died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drug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placebo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97280" y="4935462"/>
            <a:ext cx="69000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What are the </a:t>
            </a:r>
            <a:r>
              <a:rPr lang="en-US" b="1" dirty="0" smtClean="0"/>
              <a:t>variables?</a:t>
            </a:r>
            <a:endParaRPr lang="en-US" dirty="0" smtClean="0"/>
          </a:p>
          <a:p>
            <a:pPr lvl="1"/>
            <a:r>
              <a:rPr lang="en-US" dirty="0" smtClean="0"/>
              <a:t>Remember: categories of a categorical variable </a:t>
            </a:r>
            <a:r>
              <a:rPr lang="en-US" i="1" dirty="0" smtClean="0"/>
              <a:t>are not variables</a:t>
            </a:r>
            <a:endParaRPr lang="en-US" dirty="0"/>
          </a:p>
          <a:p>
            <a:pPr lvl="1"/>
            <a:endParaRPr lang="en-US" dirty="0" smtClean="0"/>
          </a:p>
          <a:p>
            <a:pPr marL="342900" indent="-342900">
              <a:buAutoNum type="arabicPeriod"/>
            </a:pPr>
            <a:r>
              <a:rPr lang="en-US" dirty="0" smtClean="0"/>
              <a:t>What are the </a:t>
            </a:r>
            <a:r>
              <a:rPr lang="en-US" b="1" dirty="0" smtClean="0"/>
              <a:t>observations?</a:t>
            </a:r>
            <a:endParaRPr lang="en-US" dirty="0" smtClean="0"/>
          </a:p>
          <a:p>
            <a:pPr lvl="1"/>
            <a:endParaRPr lang="en-US" i="1" dirty="0" smtClean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6692536" y="3081262"/>
          <a:ext cx="474617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7543"/>
                <a:gridCol w="1857828"/>
                <a:gridCol w="132080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70C0"/>
                          </a:solidFill>
                        </a:rPr>
                        <a:t>treatment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70C0"/>
                          </a:solidFill>
                        </a:rPr>
                        <a:t>outcome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70C0"/>
                          </a:solidFill>
                        </a:rPr>
                        <a:t>count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rgbClr val="0070C0"/>
                          </a:solidFill>
                        </a:rPr>
                        <a:t>drug</a:t>
                      </a:r>
                      <a:endParaRPr lang="en-US" b="0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70C0"/>
                          </a:solidFill>
                        </a:rPr>
                        <a:t>survived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70C0"/>
                          </a:solidFill>
                        </a:rPr>
                        <a:t>15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rgbClr val="0070C0"/>
                          </a:solidFill>
                        </a:rPr>
                        <a:t>placebo</a:t>
                      </a:r>
                      <a:endParaRPr lang="en-US" b="0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70C0"/>
                          </a:solidFill>
                        </a:rPr>
                        <a:t>survived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70C0"/>
                          </a:solidFill>
                        </a:rPr>
                        <a:t>4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rgbClr val="0070C0"/>
                          </a:solidFill>
                        </a:rPr>
                        <a:t>drug</a:t>
                      </a:r>
                      <a:endParaRPr lang="en-US" b="0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70C0"/>
                          </a:solidFill>
                        </a:rPr>
                        <a:t>died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70C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rgbClr val="0070C0"/>
                          </a:solidFill>
                        </a:rPr>
                        <a:t>placebo</a:t>
                      </a:r>
                      <a:endParaRPr lang="en-US" b="0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70C0"/>
                          </a:solidFill>
                        </a:rPr>
                        <a:t>died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70C0"/>
                          </a:solidFill>
                        </a:rPr>
                        <a:t>11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2523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fundamental verbs of </a:t>
            </a:r>
            <a:r>
              <a:rPr lang="en-US" sz="3600" dirty="0" err="1" smtClean="0">
                <a:latin typeface="Monaco" charset="0"/>
                <a:ea typeface="Monaco" charset="0"/>
                <a:cs typeface="Monaco" charset="0"/>
              </a:rPr>
              <a:t>tidyr</a:t>
            </a:r>
            <a:endParaRPr lang="en-US" sz="3600" dirty="0">
              <a:latin typeface="Monaco" charset="0"/>
              <a:ea typeface="Monaco" charset="0"/>
              <a:cs typeface="Monaco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1427018" y="2057502"/>
          <a:ext cx="9728662" cy="19615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6727"/>
                <a:gridCol w="7511935"/>
              </a:tblGrid>
              <a:tr h="490382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solidFill>
                            <a:schemeClr val="tx1"/>
                          </a:solidFill>
                          <a:latin typeface="Monaco" charset="0"/>
                          <a:ea typeface="Monaco" charset="0"/>
                          <a:cs typeface="Monaco" charset="0"/>
                        </a:rPr>
                        <a:t>gather()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chemeClr val="tx1"/>
                          </a:solidFill>
                        </a:rPr>
                        <a:t>Gather multiple</a:t>
                      </a:r>
                      <a:r>
                        <a:rPr lang="en-US" sz="2400" b="0" baseline="0" dirty="0" smtClean="0">
                          <a:solidFill>
                            <a:schemeClr val="tx1"/>
                          </a:solidFill>
                        </a:rPr>
                        <a:t> columns into </a:t>
                      </a:r>
                      <a:r>
                        <a:rPr lang="en-US" sz="2400" b="0" baseline="0" dirty="0" err="1" smtClean="0">
                          <a:solidFill>
                            <a:schemeClr val="tx1"/>
                          </a:solidFill>
                        </a:rPr>
                        <a:t>key:value</a:t>
                      </a:r>
                      <a:r>
                        <a:rPr lang="en-US" sz="2400" b="0" baseline="0" dirty="0" smtClean="0">
                          <a:solidFill>
                            <a:schemeClr val="tx1"/>
                          </a:solidFill>
                        </a:rPr>
                        <a:t> pairs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90382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solidFill>
                            <a:schemeClr val="tx1"/>
                          </a:solidFill>
                          <a:latin typeface="Monaco" charset="0"/>
                          <a:ea typeface="Monaco" charset="0"/>
                          <a:cs typeface="Monaco" charset="0"/>
                        </a:rPr>
                        <a:t>spread()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chemeClr val="tx1"/>
                          </a:solidFill>
                        </a:rPr>
                        <a:t>Spread</a:t>
                      </a:r>
                      <a:r>
                        <a:rPr lang="en-US" sz="2400" b="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400" b="0" baseline="0" dirty="0" err="1" smtClean="0">
                          <a:solidFill>
                            <a:schemeClr val="tx1"/>
                          </a:solidFill>
                        </a:rPr>
                        <a:t>key:value</a:t>
                      </a:r>
                      <a:r>
                        <a:rPr lang="en-US" sz="2400" b="0" baseline="0" dirty="0" smtClean="0">
                          <a:solidFill>
                            <a:schemeClr val="tx1"/>
                          </a:solidFill>
                        </a:rPr>
                        <a:t> pairs over multiple columns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90382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solidFill>
                            <a:schemeClr val="tx1"/>
                          </a:solidFill>
                          <a:latin typeface="Monaco" charset="0"/>
                          <a:ea typeface="Monaco" charset="0"/>
                          <a:cs typeface="Monaco" charset="0"/>
                        </a:rPr>
                        <a:t>separate()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chemeClr val="tx1"/>
                          </a:solidFill>
                        </a:rPr>
                        <a:t>Separate columns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90382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solidFill>
                            <a:schemeClr val="tx1"/>
                          </a:solidFill>
                          <a:latin typeface="Monaco" charset="0"/>
                          <a:ea typeface="Monaco" charset="0"/>
                          <a:cs typeface="Monaco" charset="0"/>
                        </a:rPr>
                        <a:t>unite()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chemeClr val="tx1"/>
                          </a:solidFill>
                        </a:rPr>
                        <a:t>Join columns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412776" y="5490176"/>
            <a:ext cx="5427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There are more functions but these ones are key!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4148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gather() </a:t>
            </a:r>
            <a:r>
              <a:rPr lang="en-US" dirty="0" smtClean="0"/>
              <a:t>makes wide tables narrow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5043" y="3117273"/>
            <a:ext cx="58930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/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data</a:t>
            </a:r>
            <a:endParaRPr lang="is-IS" b="1" dirty="0">
              <a:latin typeface="Monaco" charset="0"/>
              <a:ea typeface="Monaco" charset="0"/>
              <a:cs typeface="Monaco" charset="0"/>
            </a:endParaRPr>
          </a:p>
          <a:p>
            <a:pPr lvl="1"/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tree treat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t152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t174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t201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t227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t258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4.51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4.98 5.41 5.90 6.15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2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4.24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4.20 4.68 4.92 4.96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3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ozone   3.98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4.36 4.79 4.99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5.03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123457" y="3357350"/>
            <a:ext cx="3435928" cy="33461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040880" y="3130128"/>
            <a:ext cx="68136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tree treat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time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  measure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endParaRPr lang="is-IS" b="1" dirty="0" smtClean="0">
              <a:latin typeface="Monaco" charset="0"/>
              <a:ea typeface="Monaco" charset="0"/>
              <a:cs typeface="Monaco" charset="0"/>
            </a:endParaRP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t152   4.51</a:t>
            </a:r>
          </a:p>
          <a:p>
            <a:pPr lvl="1"/>
            <a:r>
              <a:rPr lang="is-IS" dirty="0">
                <a:latin typeface="Monaco" charset="0"/>
                <a:ea typeface="Monaco" charset="0"/>
                <a:cs typeface="Monaco" charset="0"/>
              </a:rPr>
              <a:t>1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  ozone   t174   4.98</a:t>
            </a:r>
          </a:p>
          <a:p>
            <a:pPr lvl="1"/>
            <a:r>
              <a:rPr lang="is-IS" dirty="0">
                <a:latin typeface="Monaco" charset="0"/>
                <a:ea typeface="Monaco" charset="0"/>
                <a:cs typeface="Monaco" charset="0"/>
              </a:rPr>
              <a:t>1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  ozone   t201   5.41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  ozone   t227   5.90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  ozone   t258   6.15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...</a:t>
            </a:r>
          </a:p>
          <a:p>
            <a:pPr lvl="1"/>
            <a:endParaRPr lang="is-IS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9122005" y="3117273"/>
            <a:ext cx="669531" cy="186294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058354" y="3117272"/>
            <a:ext cx="1088454" cy="186294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123457" y="3725247"/>
            <a:ext cx="3490535" cy="238929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2854746" y="5144357"/>
            <a:ext cx="7067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2000" b="1" dirty="0" smtClean="0">
                <a:latin typeface="Monaco" charset="0"/>
                <a:ea typeface="Monaco" charset="0"/>
                <a:cs typeface="Monaco" charset="0"/>
              </a:rPr>
              <a:t>data %&gt;% gather(</a:t>
            </a:r>
            <a:r>
              <a:rPr lang="is-IS" sz="2000" b="1" dirty="0" smtClean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time</a:t>
            </a:r>
            <a:r>
              <a:rPr lang="is-IS" sz="2000" b="1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is-IS" sz="2000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measure</a:t>
            </a:r>
            <a:r>
              <a:rPr lang="is-IS" sz="2000" b="1" dirty="0" smtClean="0">
                <a:latin typeface="Monaco" charset="0"/>
                <a:ea typeface="Monaco" charset="0"/>
                <a:cs typeface="Monaco" charset="0"/>
              </a:rPr>
              <a:t>, t152:t258)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38648" y="5713329"/>
            <a:ext cx="87820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accent1"/>
                </a:solidFill>
              </a:rPr>
              <a:t>KEY</a:t>
            </a:r>
            <a:endParaRPr lang="en-US" sz="2200" b="1" dirty="0">
              <a:solidFill>
                <a:schemeClr val="accent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388334" y="5713330"/>
            <a:ext cx="10759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rgbClr val="7030A0"/>
                </a:solidFill>
              </a:rPr>
              <a:t>VALUE</a:t>
            </a:r>
            <a:endParaRPr lang="en-US" sz="2200" b="1" dirty="0">
              <a:solidFill>
                <a:srgbClr val="7030A0"/>
              </a:solidFill>
            </a:endParaRPr>
          </a:p>
        </p:txBody>
      </p:sp>
      <p:sp>
        <p:nvSpPr>
          <p:cNvPr id="25" name="Striped Right Arrow 24"/>
          <p:cNvSpPr/>
          <p:nvPr/>
        </p:nvSpPr>
        <p:spPr>
          <a:xfrm>
            <a:off x="6126480" y="3725247"/>
            <a:ext cx="799804" cy="423672"/>
          </a:xfrm>
          <a:prstGeom prst="stripedRigh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06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/>
      <p:bldP spid="18" grpId="0" animBg="1"/>
      <p:bldP spid="19" grpId="0" animBg="1"/>
      <p:bldP spid="21" grpId="0" animBg="1"/>
      <p:bldP spid="22" grpId="0"/>
      <p:bldP spid="23" grpId="0"/>
      <p:bldP spid="2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448</Words>
  <Application>Microsoft Macintosh PowerPoint</Application>
  <PresentationFormat>Widescreen</PresentationFormat>
  <Paragraphs>150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Calibri</vt:lpstr>
      <vt:lpstr>Calibri Light</vt:lpstr>
      <vt:lpstr>Cambria Math</vt:lpstr>
      <vt:lpstr>Mangal</vt:lpstr>
      <vt:lpstr>Monaco</vt:lpstr>
      <vt:lpstr>Arial</vt:lpstr>
      <vt:lpstr>Office Theme</vt:lpstr>
      <vt:lpstr>PowerPoint Presentation</vt:lpstr>
      <vt:lpstr>Contingency tables: Stratified analysis</vt:lpstr>
      <vt:lpstr>Cochran-Mantel-Haenzsel test</vt:lpstr>
      <vt:lpstr>PowerPoint Presentation</vt:lpstr>
      <vt:lpstr>Focus is on tidy dataframes</vt:lpstr>
      <vt:lpstr>Messy vs tidy data</vt:lpstr>
      <vt:lpstr>Exercise</vt:lpstr>
      <vt:lpstr>The fundamental verbs of tidyr</vt:lpstr>
      <vt:lpstr>gather() makes wide tables narrow</vt:lpstr>
      <vt:lpstr>spread() makes narrow tables wide</vt:lpstr>
      <vt:lpstr>separate() separates columns</vt:lpstr>
      <vt:lpstr>unite() …unites columns</vt:lpstr>
      <vt:lpstr>Brief return to dplyr</vt:lpstr>
      <vt:lpstr>Estimation</vt:lpstr>
      <vt:lpstr>Point estimation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Stephanie J. Spielman</dc:creator>
  <cp:lastModifiedBy>Stephanie J. Spielman</cp:lastModifiedBy>
  <cp:revision>8</cp:revision>
  <dcterms:created xsi:type="dcterms:W3CDTF">2017-09-11T19:29:55Z</dcterms:created>
  <dcterms:modified xsi:type="dcterms:W3CDTF">2017-09-30T17:58:03Z</dcterms:modified>
</cp:coreProperties>
</file>

<file path=docProps/thumbnail.jpeg>
</file>